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8" r:id="rId10"/>
    <p:sldId id="265" r:id="rId11"/>
    <p:sldId id="266" r:id="rId12"/>
    <p:sldId id="267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6D522-7C7C-4133-AA19-60CECDC8CF08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52BE0-9BF9-4F26-BF70-128F422716F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319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52BE0-9BF9-4F26-BF70-128F422716F9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180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52BE0-9BF9-4F26-BF70-128F422716F9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572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9569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524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717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584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3553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41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3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085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256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93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61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0463637-4723-4E18-A266-4014E26673F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E400300-5E42-495C-A7C9-6227717D8D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899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slide" Target="slide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7253F8-E690-8CA6-50C3-55A2D8504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Kalamoza DEFTERİ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6E09013-9551-DC3B-C9AE-1E73EBDF3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DOĞUKAN DİNLER</a:t>
            </a:r>
          </a:p>
          <a:p>
            <a:r>
              <a:rPr lang="tr-TR" dirty="0"/>
              <a:t>1191602029</a:t>
            </a:r>
          </a:p>
        </p:txBody>
      </p:sp>
    </p:spTree>
    <p:extLst>
      <p:ext uri="{BB962C8B-B14F-4D97-AF65-F5344CB8AC3E}">
        <p14:creationId xmlns:p14="http://schemas.microsoft.com/office/powerpoint/2010/main" val="386921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97E7B-E3F1-F09D-9232-8BCF2B2D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332"/>
            <a:ext cx="4486656" cy="1141497"/>
          </a:xfrm>
        </p:spPr>
        <p:txBody>
          <a:bodyPr/>
          <a:lstStyle/>
          <a:p>
            <a:r>
              <a:rPr lang="tr-TR" dirty="0"/>
              <a:t>New Records.JS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CB854-450C-7E6F-879E-E6075048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</a:t>
            </a:r>
            <a:r>
              <a:rPr lang="tr-TR" dirty="0" err="1"/>
              <a:t>componentimizde</a:t>
            </a:r>
            <a:r>
              <a:rPr lang="tr-TR" dirty="0"/>
              <a:t> </a:t>
            </a:r>
            <a:r>
              <a:rPr lang="tr-TR" dirty="0" err="1"/>
              <a:t>RecordsForm</a:t>
            </a:r>
            <a:r>
              <a:rPr lang="tr-TR" dirty="0"/>
              <a:t> ile alınan yeni kayıt bilgilerimize </a:t>
            </a:r>
            <a:r>
              <a:rPr lang="tr-TR" dirty="0" err="1"/>
              <a:t>random</a:t>
            </a:r>
            <a:r>
              <a:rPr lang="tr-TR" dirty="0"/>
              <a:t> bir  </a:t>
            </a:r>
            <a:r>
              <a:rPr lang="tr-TR" dirty="0" err="1"/>
              <a:t>id</a:t>
            </a:r>
            <a:r>
              <a:rPr lang="tr-TR" dirty="0"/>
              <a:t> atayarak yeni kaydımızı MainMenu.js ye yolluyoruz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Ayrıca Kayıt ekle butonuna basıldığında </a:t>
            </a:r>
            <a:r>
              <a:rPr lang="tr-TR" dirty="0" err="1"/>
              <a:t>RecordsFormu</a:t>
            </a:r>
            <a:r>
              <a:rPr lang="tr-TR" dirty="0"/>
              <a:t> görünür yapan </a:t>
            </a:r>
            <a:r>
              <a:rPr lang="tr-TR" dirty="0" err="1"/>
              <a:t>UseState</a:t>
            </a:r>
            <a:r>
              <a:rPr lang="tr-TR" dirty="0"/>
              <a:t>  tanımlı.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DF5A24C-C197-9944-3F11-1DA872AC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1E16FF4-4EF0-49C1-CAFD-E50A41F0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76" y="1887889"/>
            <a:ext cx="5395428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5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97E7B-E3F1-F09D-9232-8BCF2B2D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332"/>
            <a:ext cx="4486656" cy="1141497"/>
          </a:xfrm>
        </p:spPr>
        <p:txBody>
          <a:bodyPr/>
          <a:lstStyle/>
          <a:p>
            <a:r>
              <a:rPr lang="tr-TR" dirty="0"/>
              <a:t>NEW recordsform.JS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CB854-450C-7E6F-879E-E6075048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tr-TR" dirty="0"/>
              <a:t>Bu </a:t>
            </a:r>
            <a:r>
              <a:rPr lang="tr-TR" dirty="0" err="1"/>
              <a:t>componentimiz</a:t>
            </a:r>
            <a:r>
              <a:rPr lang="tr-TR" dirty="0"/>
              <a:t> de </a:t>
            </a:r>
            <a:r>
              <a:rPr lang="tr-TR" dirty="0" err="1"/>
              <a:t>İnputdan</a:t>
            </a:r>
            <a:r>
              <a:rPr lang="tr-TR" dirty="0"/>
              <a:t> </a:t>
            </a:r>
            <a:r>
              <a:rPr lang="tr-TR" dirty="0" err="1"/>
              <a:t>alıdığımız</a:t>
            </a:r>
            <a:r>
              <a:rPr lang="tr-TR" dirty="0"/>
              <a:t> verileri </a:t>
            </a:r>
            <a:r>
              <a:rPr lang="tr-TR" dirty="0" err="1"/>
              <a:t>useState</a:t>
            </a:r>
            <a:r>
              <a:rPr lang="tr-TR" dirty="0"/>
              <a:t> ile  tanımlı değişkenlere </a:t>
            </a:r>
            <a:r>
              <a:rPr lang="tr-TR" dirty="0" err="1"/>
              <a:t>atıyarak</a:t>
            </a:r>
            <a:r>
              <a:rPr lang="tr-TR" dirty="0"/>
              <a:t> ‘New </a:t>
            </a:r>
            <a:r>
              <a:rPr lang="tr-TR" dirty="0" err="1"/>
              <a:t>Records</a:t>
            </a:r>
            <a:r>
              <a:rPr lang="tr-TR" dirty="0"/>
              <a:t>’ </a:t>
            </a:r>
            <a:r>
              <a:rPr lang="tr-TR" dirty="0" err="1"/>
              <a:t>componentinde</a:t>
            </a:r>
            <a:r>
              <a:rPr lang="tr-TR" dirty="0"/>
              <a:t> kullanılması </a:t>
            </a:r>
            <a:r>
              <a:rPr lang="tr-TR" dirty="0" err="1"/>
              <a:t>üzerere</a:t>
            </a:r>
            <a:r>
              <a:rPr lang="tr-TR" dirty="0"/>
              <a:t> bir üst </a:t>
            </a:r>
            <a:r>
              <a:rPr lang="tr-TR" dirty="0" err="1"/>
              <a:t>componente</a:t>
            </a:r>
            <a:r>
              <a:rPr lang="tr-TR" dirty="0"/>
              <a:t> yolluyoruz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DF5A24C-C197-9944-3F11-1DA872AC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BF23C31-EED4-4C70-A693-EE57BAF4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7" y="1920405"/>
            <a:ext cx="2971856" cy="431313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9FB4750-0759-A935-26B4-90858FAE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33" y="1900250"/>
            <a:ext cx="2528726" cy="433329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127A48D-BE2F-58DF-3643-79FD3E651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0896"/>
            <a:ext cx="6096000" cy="304263"/>
          </a:xfrm>
          <a:prstGeom prst="rect">
            <a:avLst/>
          </a:prstGeom>
        </p:spPr>
      </p:pic>
      <p:sp>
        <p:nvSpPr>
          <p:cNvPr id="12" name="Ok: Sola Bükülü 11">
            <a:hlinkClick r:id="rId5" action="ppaction://hlinksldjump"/>
            <a:extLst>
              <a:ext uri="{FF2B5EF4-FFF2-40B4-BE49-F238E27FC236}">
                <a16:creationId xmlns:a16="http://schemas.microsoft.com/office/drawing/2014/main" id="{5E710D45-3103-0102-A5AC-A98D42BE16EA}"/>
              </a:ext>
            </a:extLst>
          </p:cNvPr>
          <p:cNvSpPr/>
          <p:nvPr/>
        </p:nvSpPr>
        <p:spPr>
          <a:xfrm>
            <a:off x="5650659" y="6512560"/>
            <a:ext cx="381000" cy="18310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28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97E7B-E3F1-F09D-9232-8BCF2B2D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332"/>
            <a:ext cx="4486656" cy="1141497"/>
          </a:xfrm>
        </p:spPr>
        <p:txBody>
          <a:bodyPr/>
          <a:lstStyle/>
          <a:p>
            <a:r>
              <a:rPr lang="tr-TR" dirty="0"/>
              <a:t>records.JS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CB854-450C-7E6F-879E-E6075048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</a:t>
            </a:r>
            <a:r>
              <a:rPr lang="tr-TR" dirty="0" err="1"/>
              <a:t>Componentimiz</a:t>
            </a:r>
            <a:r>
              <a:rPr lang="tr-TR" dirty="0"/>
              <a:t> de </a:t>
            </a:r>
            <a:r>
              <a:rPr lang="tr-TR" dirty="0" err="1"/>
              <a:t>Title</a:t>
            </a:r>
            <a:r>
              <a:rPr lang="tr-TR" dirty="0"/>
              <a:t> içerisinden gelen filtreleme için seçilen yıl bilgisini alarak </a:t>
            </a:r>
            <a:r>
              <a:rPr lang="tr-TR" dirty="0" err="1"/>
              <a:t>KalamozaList</a:t>
            </a:r>
            <a:r>
              <a:rPr lang="tr-TR" dirty="0"/>
              <a:t> içerisinde görüntülenecek olan kayıtları filtreliyoruz 	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DF5A24C-C197-9944-3F11-1DA872AC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AF8AD82-0E3F-A2C3-0CCB-3525572C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34" y="1884827"/>
            <a:ext cx="3368332" cy="4168501"/>
          </a:xfrm>
          <a:prstGeom prst="rect">
            <a:avLst/>
          </a:prstGeom>
        </p:spPr>
      </p:pic>
      <p:cxnSp>
        <p:nvCxnSpPr>
          <p:cNvPr id="9" name="Düz Ok Bağlayıcısı 8">
            <a:hlinkClick r:id="rId3" action="ppaction://hlinksldjump"/>
            <a:extLst>
              <a:ext uri="{FF2B5EF4-FFF2-40B4-BE49-F238E27FC236}">
                <a16:creationId xmlns:a16="http://schemas.microsoft.com/office/drawing/2014/main" id="{0A77855A-6522-8CE7-10F5-F6CBD7BFBD48}"/>
              </a:ext>
            </a:extLst>
          </p:cNvPr>
          <p:cNvCxnSpPr/>
          <p:nvPr/>
        </p:nvCxnSpPr>
        <p:spPr>
          <a:xfrm flipH="1">
            <a:off x="1363834" y="4734560"/>
            <a:ext cx="29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40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97E7B-E3F1-F09D-9232-8BCF2B2D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332"/>
            <a:ext cx="4486656" cy="1141497"/>
          </a:xfrm>
        </p:spPr>
        <p:txBody>
          <a:bodyPr/>
          <a:lstStyle/>
          <a:p>
            <a:r>
              <a:rPr lang="tr-TR" dirty="0"/>
              <a:t>title.JS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CB854-450C-7E6F-879E-E6075048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</a:t>
            </a:r>
            <a:r>
              <a:rPr lang="tr-TR" dirty="0" err="1"/>
              <a:t>Componentimiz</a:t>
            </a:r>
            <a:r>
              <a:rPr lang="tr-TR" dirty="0"/>
              <a:t> de </a:t>
            </a:r>
            <a:r>
              <a:rPr lang="tr-TR" dirty="0" err="1"/>
              <a:t>Kalamozafilter</a:t>
            </a:r>
            <a:r>
              <a:rPr lang="tr-TR" dirty="0"/>
              <a:t> dan </a:t>
            </a:r>
            <a:r>
              <a:rPr lang="tr-TR" dirty="0" err="1"/>
              <a:t>selectbar</a:t>
            </a:r>
            <a:r>
              <a:rPr lang="tr-TR" dirty="0"/>
              <a:t> ile seçilen yılımızı </a:t>
            </a:r>
            <a:r>
              <a:rPr lang="tr-TR" dirty="0" err="1"/>
              <a:t>useState</a:t>
            </a:r>
            <a:r>
              <a:rPr lang="tr-TR" dirty="0"/>
              <a:t> ile </a:t>
            </a:r>
            <a:r>
              <a:rPr lang="tr-TR" dirty="0" err="1"/>
              <a:t>filteredYear</a:t>
            </a:r>
            <a:r>
              <a:rPr lang="tr-TR" dirty="0"/>
              <a:t> değişkenine atıyor ve bir üst </a:t>
            </a:r>
            <a:r>
              <a:rPr lang="tr-TR" dirty="0" err="1"/>
              <a:t>component</a:t>
            </a:r>
            <a:r>
              <a:rPr lang="tr-TR" dirty="0"/>
              <a:t> de kullanılmak üzere yolluyoruz 	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Diğer bir </a:t>
            </a:r>
            <a:r>
              <a:rPr lang="tr-TR" dirty="0" err="1"/>
              <a:t>return’ümüz</a:t>
            </a:r>
            <a:r>
              <a:rPr lang="tr-TR" dirty="0"/>
              <a:t> ise aşağıda görüldüğü üzere açıklama </a:t>
            </a:r>
            <a:r>
              <a:rPr lang="tr-TR" dirty="0" err="1"/>
              <a:t>sütünlarını</a:t>
            </a:r>
            <a:r>
              <a:rPr lang="tr-TR" dirty="0"/>
              <a:t> içermekte.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DF5A24C-C197-9944-3F11-1DA872AC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726FA28-F8C6-8141-24F8-BAF2A18B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47" y="2223209"/>
            <a:ext cx="3063505" cy="352074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18B6F39-BD50-BDA6-FDC0-1CCC094B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726" y="4145052"/>
            <a:ext cx="6079274" cy="274548"/>
          </a:xfrm>
          <a:prstGeom prst="rect">
            <a:avLst/>
          </a:prstGeom>
        </p:spPr>
      </p:pic>
      <p:sp>
        <p:nvSpPr>
          <p:cNvPr id="7" name="Ok: Sola Bükülü 6">
            <a:hlinkClick r:id="rId4" action="ppaction://hlinksldjump"/>
            <a:extLst>
              <a:ext uri="{FF2B5EF4-FFF2-40B4-BE49-F238E27FC236}">
                <a16:creationId xmlns:a16="http://schemas.microsoft.com/office/drawing/2014/main" id="{0F8246D6-9318-1E1E-730D-17BE16BC25B8}"/>
              </a:ext>
            </a:extLst>
          </p:cNvPr>
          <p:cNvSpPr/>
          <p:nvPr/>
        </p:nvSpPr>
        <p:spPr>
          <a:xfrm>
            <a:off x="5650659" y="6512560"/>
            <a:ext cx="381000" cy="18310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4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97E7B-E3F1-F09D-9232-8BCF2B2D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332"/>
            <a:ext cx="4486656" cy="1141497"/>
          </a:xfrm>
        </p:spPr>
        <p:txBody>
          <a:bodyPr/>
          <a:lstStyle/>
          <a:p>
            <a:r>
              <a:rPr lang="tr-TR" dirty="0"/>
              <a:t>kalamozalist.JS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CB854-450C-7E6F-879E-E6075048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err="1"/>
              <a:t>Componentimizin</a:t>
            </a:r>
            <a:r>
              <a:rPr lang="tr-TR" dirty="0"/>
              <a:t> genel amacı </a:t>
            </a:r>
            <a:r>
              <a:rPr lang="tr-TR" dirty="0" err="1"/>
              <a:t>Records</a:t>
            </a:r>
            <a:r>
              <a:rPr lang="tr-TR" dirty="0"/>
              <a:t> </a:t>
            </a:r>
            <a:r>
              <a:rPr lang="tr-TR" dirty="0" err="1"/>
              <a:t>componentindeki</a:t>
            </a:r>
            <a:r>
              <a:rPr lang="tr-TR" dirty="0"/>
              <a:t> verileri </a:t>
            </a:r>
            <a:r>
              <a:rPr lang="tr-TR" dirty="0" err="1"/>
              <a:t>Kalamozaİtems</a:t>
            </a:r>
            <a:r>
              <a:rPr lang="tr-TR" dirty="0"/>
              <a:t> İle ekrana yazdırmadan önce listelemek.</a:t>
            </a:r>
          </a:p>
          <a:p>
            <a:r>
              <a:rPr lang="tr-TR" dirty="0"/>
              <a:t>İlk olarak </a:t>
            </a:r>
            <a:r>
              <a:rPr lang="tr-TR" dirty="0" err="1"/>
              <a:t>Kalamozaİtems</a:t>
            </a:r>
            <a:r>
              <a:rPr lang="tr-TR" dirty="0"/>
              <a:t> içindeki kayıtları yıla göre sıralayan bir fonksiyonum yer almakta.</a:t>
            </a:r>
          </a:p>
          <a:p>
            <a:endParaRPr lang="tr-TR" dirty="0"/>
          </a:p>
          <a:p>
            <a:r>
              <a:rPr lang="tr-TR" dirty="0"/>
              <a:t>Eğer Seçilen yıl içerisinde kayıt yoksa kayıt bulunamadı mesajı yazdıran başka bir fonksiyonumuz bulunmakta </a:t>
            </a:r>
          </a:p>
          <a:p>
            <a:r>
              <a:rPr lang="tr-TR" dirty="0" err="1"/>
              <a:t>Kalamozaİtems</a:t>
            </a:r>
            <a:r>
              <a:rPr lang="tr-TR" dirty="0"/>
              <a:t> içerisinde veri silmek için eklenen başka bir fonksiyonumuz bulunmakta</a:t>
            </a:r>
          </a:p>
          <a:p>
            <a:endParaRPr lang="tr-TR" dirty="0"/>
          </a:p>
          <a:p>
            <a:r>
              <a:rPr lang="tr-TR" dirty="0"/>
              <a:t>Ve en önemli kısım olarak Verimizin içindeki </a:t>
            </a:r>
            <a:r>
              <a:rPr lang="tr-TR" dirty="0" err="1"/>
              <a:t>selection</a:t>
            </a:r>
            <a:r>
              <a:rPr lang="tr-TR" dirty="0"/>
              <a:t> bilgisine göre verimizin </a:t>
            </a:r>
            <a:r>
              <a:rPr lang="tr-TR" dirty="0" err="1"/>
              <a:t>borç&amp;alacak</a:t>
            </a:r>
            <a:r>
              <a:rPr lang="tr-TR" dirty="0"/>
              <a:t> olduğuna karar verip Bakiye kısmında o verinin tutarını kendinden önceki verilerin tutarları ile toplayıp bunu </a:t>
            </a:r>
            <a:r>
              <a:rPr lang="tr-TR" dirty="0" err="1"/>
              <a:t>Kalamozaİtems</a:t>
            </a:r>
            <a:r>
              <a:rPr lang="tr-TR" dirty="0"/>
              <a:t> içerisinde ilgili </a:t>
            </a:r>
            <a:r>
              <a:rPr lang="tr-TR" dirty="0" err="1"/>
              <a:t>sütüna</a:t>
            </a:r>
            <a:r>
              <a:rPr lang="tr-TR" dirty="0"/>
              <a:t> yazdıran fonksiyonumuz bulunmakta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DF5A24C-C197-9944-3F11-1DA872AC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Ok: Sola Bükülü 6">
            <a:hlinkClick r:id="rId3" action="ppaction://hlinksldjump"/>
            <a:extLst>
              <a:ext uri="{FF2B5EF4-FFF2-40B4-BE49-F238E27FC236}">
                <a16:creationId xmlns:a16="http://schemas.microsoft.com/office/drawing/2014/main" id="{95688C49-B2D4-705E-1BF1-64E0EA3719B3}"/>
              </a:ext>
            </a:extLst>
          </p:cNvPr>
          <p:cNvSpPr/>
          <p:nvPr/>
        </p:nvSpPr>
        <p:spPr>
          <a:xfrm>
            <a:off x="5579539" y="6482080"/>
            <a:ext cx="381000" cy="18310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6F489AF-A53E-0F5D-282F-490E9D40E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5" y="1328510"/>
            <a:ext cx="3219372" cy="369504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F2FC040-3FF1-DEEE-1FB3-561B8AC8E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70"/>
          <a:stretch/>
        </p:blipFill>
        <p:spPr>
          <a:xfrm>
            <a:off x="3311477" y="2714037"/>
            <a:ext cx="2749326" cy="414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7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97E7B-E3F1-F09D-9232-8BCF2B2D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332"/>
            <a:ext cx="4486656" cy="1141497"/>
          </a:xfrm>
        </p:spPr>
        <p:txBody>
          <a:bodyPr/>
          <a:lstStyle/>
          <a:p>
            <a:r>
              <a:rPr lang="tr-TR" dirty="0"/>
              <a:t>Kalamozaİtems.JS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CB854-450C-7E6F-879E-E6075048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</a:t>
            </a:r>
            <a:r>
              <a:rPr lang="tr-TR" dirty="0" err="1"/>
              <a:t>Componentimizde</a:t>
            </a:r>
            <a:r>
              <a:rPr lang="tr-TR" dirty="0"/>
              <a:t> Öncelikle Ekrana yazdırılacak verinin </a:t>
            </a:r>
            <a:r>
              <a:rPr lang="tr-TR" dirty="0" err="1"/>
              <a:t>borç&amp;alacak</a:t>
            </a:r>
            <a:r>
              <a:rPr lang="tr-TR" dirty="0"/>
              <a:t> olmasına göre </a:t>
            </a:r>
            <a:r>
              <a:rPr lang="tr-TR" dirty="0" err="1"/>
              <a:t>Arkaplan</a:t>
            </a:r>
            <a:r>
              <a:rPr lang="tr-TR" dirty="0"/>
              <a:t> rengini değiştiren bir fonksiyonumuz bulunmakta </a:t>
            </a:r>
          </a:p>
          <a:p>
            <a:endParaRPr lang="tr-TR" dirty="0"/>
          </a:p>
          <a:p>
            <a:r>
              <a:rPr lang="tr-TR" dirty="0"/>
              <a:t>Daha Sonra </a:t>
            </a:r>
            <a:r>
              <a:rPr lang="tr-TR" dirty="0" err="1"/>
              <a:t>Records’dan</a:t>
            </a:r>
            <a:r>
              <a:rPr lang="tr-TR" dirty="0"/>
              <a:t> </a:t>
            </a:r>
            <a:r>
              <a:rPr lang="tr-TR" dirty="0" err="1"/>
              <a:t>KalamozaListe’e</a:t>
            </a:r>
            <a:r>
              <a:rPr lang="tr-TR" dirty="0"/>
              <a:t> gönderilen kayıtları </a:t>
            </a:r>
            <a:r>
              <a:rPr lang="tr-TR" dirty="0" err="1"/>
              <a:t>KalamozaListden</a:t>
            </a:r>
            <a:r>
              <a:rPr lang="tr-TR" dirty="0"/>
              <a:t> işlenmiş şekilde alarak  Ekrana Yazdırır	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DF5A24C-C197-9944-3F11-1DA872AC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5810195-2C5F-52AF-502D-AEFC7D6A9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94" y="1950539"/>
            <a:ext cx="4084674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0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9CBFF5-2A6D-3F40-78C7-39DEFF25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Teşekkürler 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4AE0E1A-3011-50ED-ADF0-A785D54DE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/>
              <a:t>«Doğukan Dinler»</a:t>
            </a:r>
          </a:p>
          <a:p>
            <a:pPr algn="ctr"/>
            <a:r>
              <a:rPr lang="tr-TR" dirty="0"/>
              <a:t> «1191602029»</a:t>
            </a:r>
          </a:p>
          <a:p>
            <a:pPr algn="ctr"/>
            <a:r>
              <a:rPr lang="tr-TR" dirty="0"/>
              <a:t>«Bilgisayar Mühendisliği»</a:t>
            </a:r>
          </a:p>
        </p:txBody>
      </p:sp>
    </p:spTree>
    <p:extLst>
      <p:ext uri="{BB962C8B-B14F-4D97-AF65-F5344CB8AC3E}">
        <p14:creationId xmlns:p14="http://schemas.microsoft.com/office/powerpoint/2010/main" val="83334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C86BA9-DC79-85F0-7E39-BD3D5EF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Uygulama tanımı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F5DC0D-8EEC-6FAE-986D-C0D1DA20F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Projemiz Borç ve Alacakların Tutulduğu kalamoza defteri .</a:t>
            </a:r>
          </a:p>
          <a:p>
            <a:pPr marL="0" indent="0">
              <a:buNone/>
            </a:pPr>
            <a:r>
              <a:rPr lang="tr-TR" dirty="0"/>
              <a:t>Projemizin amacı şirketlerin veya işletmelerin gider ve gelir  kayıtlarını kolayca tutabileceği ,eklemenin silmenin veya bakiyeleri görmenin  gerçek defterden çok daha kolay ve  </a:t>
            </a:r>
            <a:r>
              <a:rPr lang="tr-TR" dirty="0" err="1"/>
              <a:t>dinamaik</a:t>
            </a:r>
            <a:r>
              <a:rPr lang="tr-TR" dirty="0"/>
              <a:t> olduğu bir uygulama yaratmak.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794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B13A05-A0BD-B7FE-7D37-E1EEF734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giriş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4DAB73-2FD2-0C79-52A0-DF5D137AE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A3BA8FA-3DC4-B22D-E01D-C757C06F8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638044"/>
            <a:ext cx="7729728" cy="36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8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18592C-9568-E20B-B4EF-88EDC3D7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D671E5-FD41-5635-94D2-EF49B4F46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55E634-2983-77B2-666D-F00756CB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638044"/>
            <a:ext cx="7729729" cy="35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1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6A5FA6-3C76-D96F-6246-8096656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2DA614-E3F7-E1CB-FE33-1CA580CD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6B451F6-BBF3-6405-1B31-6431DEE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775"/>
            <a:ext cx="12192000" cy="5632450"/>
          </a:xfrm>
          <a:prstGeom prst="rect">
            <a:avLst/>
          </a:prstGeom>
        </p:spPr>
      </p:pic>
      <p:sp>
        <p:nvSpPr>
          <p:cNvPr id="7" name="Konuşma Balonu: Dikdörtgen 6">
            <a:extLst>
              <a:ext uri="{FF2B5EF4-FFF2-40B4-BE49-F238E27FC236}">
                <a16:creationId xmlns:a16="http://schemas.microsoft.com/office/drawing/2014/main" id="{D07C2E4A-347B-1597-88E1-0AECF0A3E5D7}"/>
              </a:ext>
            </a:extLst>
          </p:cNvPr>
          <p:cNvSpPr/>
          <p:nvPr/>
        </p:nvSpPr>
        <p:spPr>
          <a:xfrm>
            <a:off x="1934307" y="732252"/>
            <a:ext cx="1875693" cy="261610"/>
          </a:xfrm>
          <a:prstGeom prst="wedgeRectCallout">
            <a:avLst>
              <a:gd name="adj1" fmla="val -64950"/>
              <a:gd name="adj2" fmla="val 5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Metin kutusu 7">
            <a:hlinkClick r:id="rId3" action="ppaction://hlinksldjump"/>
            <a:extLst>
              <a:ext uri="{FF2B5EF4-FFF2-40B4-BE49-F238E27FC236}">
                <a16:creationId xmlns:a16="http://schemas.microsoft.com/office/drawing/2014/main" id="{FCE7AB99-C90F-95E6-3B62-D22739287DA6}"/>
              </a:ext>
            </a:extLst>
          </p:cNvPr>
          <p:cNvSpPr txBox="1"/>
          <p:nvPr/>
        </p:nvSpPr>
        <p:spPr>
          <a:xfrm>
            <a:off x="1934307" y="732252"/>
            <a:ext cx="2078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chemeClr val="accent1"/>
                </a:solidFill>
              </a:rPr>
              <a:t>Yeni Kayıt Panelini Açan buton</a:t>
            </a:r>
          </a:p>
        </p:txBody>
      </p:sp>
    </p:spTree>
    <p:extLst>
      <p:ext uri="{BB962C8B-B14F-4D97-AF65-F5344CB8AC3E}">
        <p14:creationId xmlns:p14="http://schemas.microsoft.com/office/powerpoint/2010/main" val="409944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DBDEBB-E60F-F545-010A-D93E93B8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0E6E0A-8C51-3289-E5C8-CE975DA5B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EF7299C-16ED-DEBE-76B0-8DD31BF7A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960"/>
            <a:ext cx="12192000" cy="5884020"/>
          </a:xfrm>
          <a:prstGeom prst="rect">
            <a:avLst/>
          </a:prstGeom>
        </p:spPr>
      </p:pic>
      <p:sp>
        <p:nvSpPr>
          <p:cNvPr id="6" name="Konuşma Balonu: Dikdörtgen 5">
            <a:extLst>
              <a:ext uri="{FF2B5EF4-FFF2-40B4-BE49-F238E27FC236}">
                <a16:creationId xmlns:a16="http://schemas.microsoft.com/office/drawing/2014/main" id="{8C884349-D626-DD7D-D90C-28A76104AFBB}"/>
              </a:ext>
            </a:extLst>
          </p:cNvPr>
          <p:cNvSpPr/>
          <p:nvPr/>
        </p:nvSpPr>
        <p:spPr>
          <a:xfrm>
            <a:off x="1375507" y="621801"/>
            <a:ext cx="1459133" cy="414891"/>
          </a:xfrm>
          <a:prstGeom prst="wedgeRectCallout">
            <a:avLst>
              <a:gd name="adj1" fmla="val -13423"/>
              <a:gd name="adj2" fmla="val 714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Konuşma Balonu: Dikdörtgen 6">
            <a:extLst>
              <a:ext uri="{FF2B5EF4-FFF2-40B4-BE49-F238E27FC236}">
                <a16:creationId xmlns:a16="http://schemas.microsoft.com/office/drawing/2014/main" id="{F7D7A7D3-B72F-1DFC-80E0-F7ED8734DF43}"/>
              </a:ext>
            </a:extLst>
          </p:cNvPr>
          <p:cNvSpPr/>
          <p:nvPr/>
        </p:nvSpPr>
        <p:spPr>
          <a:xfrm>
            <a:off x="3690269" y="585801"/>
            <a:ext cx="1459133" cy="414891"/>
          </a:xfrm>
          <a:prstGeom prst="wedgeRectCallout">
            <a:avLst>
              <a:gd name="adj1" fmla="val -13423"/>
              <a:gd name="adj2" fmla="val 714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Konuşma Balonu: Dikdörtgen 7">
            <a:extLst>
              <a:ext uri="{FF2B5EF4-FFF2-40B4-BE49-F238E27FC236}">
                <a16:creationId xmlns:a16="http://schemas.microsoft.com/office/drawing/2014/main" id="{6512D231-FDC7-6971-E5CC-8299466275A5}"/>
              </a:ext>
            </a:extLst>
          </p:cNvPr>
          <p:cNvSpPr/>
          <p:nvPr/>
        </p:nvSpPr>
        <p:spPr>
          <a:xfrm>
            <a:off x="7042600" y="544653"/>
            <a:ext cx="1476717" cy="571490"/>
          </a:xfrm>
          <a:prstGeom prst="wedgeRectCallout">
            <a:avLst>
              <a:gd name="adj1" fmla="val -16494"/>
              <a:gd name="adj2" fmla="val 6047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Konuşma Balonu: Dikdörtgen 8">
            <a:extLst>
              <a:ext uri="{FF2B5EF4-FFF2-40B4-BE49-F238E27FC236}">
                <a16:creationId xmlns:a16="http://schemas.microsoft.com/office/drawing/2014/main" id="{595B0E25-750C-C2A9-A5E0-D30914D7C615}"/>
              </a:ext>
            </a:extLst>
          </p:cNvPr>
          <p:cNvSpPr/>
          <p:nvPr/>
        </p:nvSpPr>
        <p:spPr>
          <a:xfrm>
            <a:off x="9470410" y="1388179"/>
            <a:ext cx="1346083" cy="319621"/>
          </a:xfrm>
          <a:prstGeom prst="wedgeRectCallout">
            <a:avLst>
              <a:gd name="adj1" fmla="val 61145"/>
              <a:gd name="adj2" fmla="val -2199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Konuşma Balonu: Dikdörtgen 9">
            <a:extLst>
              <a:ext uri="{FF2B5EF4-FFF2-40B4-BE49-F238E27FC236}">
                <a16:creationId xmlns:a16="http://schemas.microsoft.com/office/drawing/2014/main" id="{17A6284A-8899-8FD5-24FF-148EE7D67375}"/>
              </a:ext>
            </a:extLst>
          </p:cNvPr>
          <p:cNvSpPr/>
          <p:nvPr/>
        </p:nvSpPr>
        <p:spPr>
          <a:xfrm rot="10800000">
            <a:off x="11393034" y="1713121"/>
            <a:ext cx="642660" cy="339199"/>
          </a:xfrm>
          <a:prstGeom prst="wedgeRectCallout">
            <a:avLst>
              <a:gd name="adj1" fmla="val 46652"/>
              <a:gd name="adj2" fmla="val 1103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hlinkClick r:id="rId4" action="ppaction://hlinksldjump"/>
            <a:extLst>
              <a:ext uri="{FF2B5EF4-FFF2-40B4-BE49-F238E27FC236}">
                <a16:creationId xmlns:a16="http://schemas.microsoft.com/office/drawing/2014/main" id="{89F3BCDA-9EAC-FACB-9233-033CFD1C303A}"/>
              </a:ext>
            </a:extLst>
          </p:cNvPr>
          <p:cNvSpPr txBox="1"/>
          <p:nvPr/>
        </p:nvSpPr>
        <p:spPr>
          <a:xfrm>
            <a:off x="1375507" y="628855"/>
            <a:ext cx="1459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Kullanıcı Yeni Ekleyeceği Kayıtın Tarihin seçer</a:t>
            </a:r>
          </a:p>
        </p:txBody>
      </p:sp>
      <p:sp>
        <p:nvSpPr>
          <p:cNvPr id="12" name="Metin kutusu 11">
            <a:hlinkClick r:id="rId4" action="ppaction://hlinksldjump"/>
            <a:extLst>
              <a:ext uri="{FF2B5EF4-FFF2-40B4-BE49-F238E27FC236}">
                <a16:creationId xmlns:a16="http://schemas.microsoft.com/office/drawing/2014/main" id="{F590E9E5-7707-FBD5-F544-B65859156FAC}"/>
              </a:ext>
            </a:extLst>
          </p:cNvPr>
          <p:cNvSpPr txBox="1"/>
          <p:nvPr/>
        </p:nvSpPr>
        <p:spPr>
          <a:xfrm>
            <a:off x="3707853" y="603043"/>
            <a:ext cx="1459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Kullanıcı Yeni Ekleyeceği Açıklamasını girer</a:t>
            </a:r>
          </a:p>
        </p:txBody>
      </p:sp>
      <p:sp>
        <p:nvSpPr>
          <p:cNvPr id="13" name="Metin kutusu 12">
            <a:hlinkClick r:id="rId4" action="ppaction://hlinksldjump"/>
            <a:extLst>
              <a:ext uri="{FF2B5EF4-FFF2-40B4-BE49-F238E27FC236}">
                <a16:creationId xmlns:a16="http://schemas.microsoft.com/office/drawing/2014/main" id="{C62A22EA-6F7E-EAF1-D0FC-F9C051E7C453}"/>
              </a:ext>
            </a:extLst>
          </p:cNvPr>
          <p:cNvSpPr txBox="1"/>
          <p:nvPr/>
        </p:nvSpPr>
        <p:spPr>
          <a:xfrm>
            <a:off x="7060184" y="562145"/>
            <a:ext cx="1459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Kullanıcı Yeni Ekleyeceği kayıtın Borç mu Alacak mı olduğunu seçer</a:t>
            </a:r>
          </a:p>
        </p:txBody>
      </p:sp>
      <p:sp>
        <p:nvSpPr>
          <p:cNvPr id="14" name="Metin kutusu 13">
            <a:hlinkClick r:id="rId4" action="ppaction://hlinksldjump"/>
            <a:extLst>
              <a:ext uri="{FF2B5EF4-FFF2-40B4-BE49-F238E27FC236}">
                <a16:creationId xmlns:a16="http://schemas.microsoft.com/office/drawing/2014/main" id="{CADCE828-7C71-DD69-C34A-076432F6056A}"/>
              </a:ext>
            </a:extLst>
          </p:cNvPr>
          <p:cNvSpPr txBox="1"/>
          <p:nvPr/>
        </p:nvSpPr>
        <p:spPr>
          <a:xfrm>
            <a:off x="9147673" y="568030"/>
            <a:ext cx="1459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Kullanıcı Yeni Ekleyeceği kayıtın Tutarını girer</a:t>
            </a:r>
          </a:p>
        </p:txBody>
      </p:sp>
      <p:sp>
        <p:nvSpPr>
          <p:cNvPr id="15" name="Metin kutusu 14">
            <a:hlinkClick r:id="rId4" action="ppaction://hlinksldjump"/>
            <a:extLst>
              <a:ext uri="{FF2B5EF4-FFF2-40B4-BE49-F238E27FC236}">
                <a16:creationId xmlns:a16="http://schemas.microsoft.com/office/drawing/2014/main" id="{924F4AA7-B8AD-5A2B-9C5E-255C8758B7A1}"/>
              </a:ext>
            </a:extLst>
          </p:cNvPr>
          <p:cNvSpPr txBox="1"/>
          <p:nvPr/>
        </p:nvSpPr>
        <p:spPr>
          <a:xfrm>
            <a:off x="11393034" y="1682665"/>
            <a:ext cx="67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Submit Butonu</a:t>
            </a:r>
          </a:p>
        </p:txBody>
      </p:sp>
      <p:sp>
        <p:nvSpPr>
          <p:cNvPr id="16" name="Konuşma Balonu: Dikdörtgen 15">
            <a:extLst>
              <a:ext uri="{FF2B5EF4-FFF2-40B4-BE49-F238E27FC236}">
                <a16:creationId xmlns:a16="http://schemas.microsoft.com/office/drawing/2014/main" id="{64C84B47-0ED6-DB9D-A1AB-476C70E604BF}"/>
              </a:ext>
            </a:extLst>
          </p:cNvPr>
          <p:cNvSpPr/>
          <p:nvPr/>
        </p:nvSpPr>
        <p:spPr>
          <a:xfrm rot="10800000">
            <a:off x="305934" y="2153412"/>
            <a:ext cx="642660" cy="339199"/>
          </a:xfrm>
          <a:prstGeom prst="wedgeRectCallout">
            <a:avLst>
              <a:gd name="adj1" fmla="val -48204"/>
              <a:gd name="adj2" fmla="val 10136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Metin kutusu 16">
            <a:hlinkClick r:id="rId4" action="ppaction://hlinksldjump"/>
            <a:extLst>
              <a:ext uri="{FF2B5EF4-FFF2-40B4-BE49-F238E27FC236}">
                <a16:creationId xmlns:a16="http://schemas.microsoft.com/office/drawing/2014/main" id="{D7B97EAD-A57B-401C-1E6A-C0F20315416E}"/>
              </a:ext>
            </a:extLst>
          </p:cNvPr>
          <p:cNvSpPr txBox="1"/>
          <p:nvPr/>
        </p:nvSpPr>
        <p:spPr>
          <a:xfrm>
            <a:off x="293977" y="2118867"/>
            <a:ext cx="821591" cy="40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Tarih Filtreleme</a:t>
            </a:r>
          </a:p>
        </p:txBody>
      </p:sp>
      <p:sp>
        <p:nvSpPr>
          <p:cNvPr id="26" name="Konuşma Balonu: Dikdörtgen 25">
            <a:extLst>
              <a:ext uri="{FF2B5EF4-FFF2-40B4-BE49-F238E27FC236}">
                <a16:creationId xmlns:a16="http://schemas.microsoft.com/office/drawing/2014/main" id="{38A836AD-BEEE-D0AD-C891-C4B7ED5D4FA0}"/>
              </a:ext>
            </a:extLst>
          </p:cNvPr>
          <p:cNvSpPr/>
          <p:nvPr/>
        </p:nvSpPr>
        <p:spPr>
          <a:xfrm>
            <a:off x="7944787" y="3454947"/>
            <a:ext cx="1648793" cy="537933"/>
          </a:xfrm>
          <a:prstGeom prst="wedgeRectCallout">
            <a:avLst>
              <a:gd name="adj1" fmla="val -20554"/>
              <a:gd name="adj2" fmla="val 697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hlinkClick r:id="rId4" action="ppaction://hlinksldjump"/>
            <a:extLst>
              <a:ext uri="{FF2B5EF4-FFF2-40B4-BE49-F238E27FC236}">
                <a16:creationId xmlns:a16="http://schemas.microsoft.com/office/drawing/2014/main" id="{2A8C391E-094D-9922-5B3B-62DA9010193D}"/>
              </a:ext>
            </a:extLst>
          </p:cNvPr>
          <p:cNvSpPr txBox="1"/>
          <p:nvPr/>
        </p:nvSpPr>
        <p:spPr>
          <a:xfrm>
            <a:off x="11466595" y="2764705"/>
            <a:ext cx="67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Kayıt Silme</a:t>
            </a:r>
          </a:p>
        </p:txBody>
      </p:sp>
      <p:sp>
        <p:nvSpPr>
          <p:cNvPr id="31" name="Metin kutusu 30">
            <a:hlinkClick r:id="rId4" action="ppaction://hlinksldjump"/>
            <a:extLst>
              <a:ext uri="{FF2B5EF4-FFF2-40B4-BE49-F238E27FC236}">
                <a16:creationId xmlns:a16="http://schemas.microsoft.com/office/drawing/2014/main" id="{6ADA539D-E299-188C-CBCC-358C602E8D71}"/>
              </a:ext>
            </a:extLst>
          </p:cNvPr>
          <p:cNvSpPr txBox="1"/>
          <p:nvPr/>
        </p:nvSpPr>
        <p:spPr>
          <a:xfrm>
            <a:off x="7901567" y="3425913"/>
            <a:ext cx="1735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Kendinden Bir Önceki Bakiyeyi Toplayarak Artan, Toplam Borç bakiyesi</a:t>
            </a:r>
          </a:p>
        </p:txBody>
      </p:sp>
      <p:sp>
        <p:nvSpPr>
          <p:cNvPr id="32" name="Konuşma Balonu: Dikdörtgen 31">
            <a:extLst>
              <a:ext uri="{FF2B5EF4-FFF2-40B4-BE49-F238E27FC236}">
                <a16:creationId xmlns:a16="http://schemas.microsoft.com/office/drawing/2014/main" id="{BA37E7AA-2FD3-70E2-9B80-02D6FCC54E88}"/>
              </a:ext>
            </a:extLst>
          </p:cNvPr>
          <p:cNvSpPr/>
          <p:nvPr/>
        </p:nvSpPr>
        <p:spPr>
          <a:xfrm rot="10800000">
            <a:off x="11414095" y="2795160"/>
            <a:ext cx="642660" cy="339199"/>
          </a:xfrm>
          <a:prstGeom prst="wedgeRectCallout">
            <a:avLst>
              <a:gd name="adj1" fmla="val 46652"/>
              <a:gd name="adj2" fmla="val 1103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Konuşma Balonu: Dikdörtgen 33">
            <a:extLst>
              <a:ext uri="{FF2B5EF4-FFF2-40B4-BE49-F238E27FC236}">
                <a16:creationId xmlns:a16="http://schemas.microsoft.com/office/drawing/2014/main" id="{79828161-4341-D9AC-8B62-BDCEBFF4999F}"/>
              </a:ext>
            </a:extLst>
          </p:cNvPr>
          <p:cNvSpPr/>
          <p:nvPr/>
        </p:nvSpPr>
        <p:spPr>
          <a:xfrm>
            <a:off x="9744241" y="4237293"/>
            <a:ext cx="1648793" cy="537933"/>
          </a:xfrm>
          <a:prstGeom prst="wedgeRectCallout">
            <a:avLst>
              <a:gd name="adj1" fmla="val -20554"/>
              <a:gd name="adj2" fmla="val 697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Metin kutusu 34">
            <a:hlinkClick r:id="rId4" action="ppaction://hlinksldjump"/>
            <a:extLst>
              <a:ext uri="{FF2B5EF4-FFF2-40B4-BE49-F238E27FC236}">
                <a16:creationId xmlns:a16="http://schemas.microsoft.com/office/drawing/2014/main" id="{6F855E2F-341C-EF49-4C8C-F678F40FE627}"/>
              </a:ext>
            </a:extLst>
          </p:cNvPr>
          <p:cNvSpPr txBox="1"/>
          <p:nvPr/>
        </p:nvSpPr>
        <p:spPr>
          <a:xfrm>
            <a:off x="9701021" y="4229260"/>
            <a:ext cx="1735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Kendinden Bir Önceki Bakiyeyi Toplayarak Artan, Toplam Alacak bakiyesi</a:t>
            </a:r>
          </a:p>
        </p:txBody>
      </p:sp>
      <p:sp>
        <p:nvSpPr>
          <p:cNvPr id="36" name="Metin kutusu 35">
            <a:hlinkClick r:id="rId4" action="ppaction://hlinksldjump"/>
            <a:extLst>
              <a:ext uri="{FF2B5EF4-FFF2-40B4-BE49-F238E27FC236}">
                <a16:creationId xmlns:a16="http://schemas.microsoft.com/office/drawing/2014/main" id="{12C74758-892A-8F1D-B7E0-7ED4866C3A24}"/>
              </a:ext>
            </a:extLst>
          </p:cNvPr>
          <p:cNvSpPr txBox="1"/>
          <p:nvPr/>
        </p:nvSpPr>
        <p:spPr>
          <a:xfrm>
            <a:off x="3569802" y="3967798"/>
            <a:ext cx="19318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Eklenen Kaydın Borç veya Alacak Olmasına göre otomatik değişen Arka plan  Renkleri</a:t>
            </a:r>
          </a:p>
        </p:txBody>
      </p:sp>
      <p:sp>
        <p:nvSpPr>
          <p:cNvPr id="43" name="Konuşma Balonu: Dikdörtgen 42">
            <a:extLst>
              <a:ext uri="{FF2B5EF4-FFF2-40B4-BE49-F238E27FC236}">
                <a16:creationId xmlns:a16="http://schemas.microsoft.com/office/drawing/2014/main" id="{0DFE95AF-AAA8-563D-7D42-9180874E66E3}"/>
              </a:ext>
            </a:extLst>
          </p:cNvPr>
          <p:cNvSpPr/>
          <p:nvPr/>
        </p:nvSpPr>
        <p:spPr>
          <a:xfrm rot="10800000">
            <a:off x="3635872" y="3995394"/>
            <a:ext cx="1804807" cy="537932"/>
          </a:xfrm>
          <a:prstGeom prst="wedgeRectCallout">
            <a:avLst>
              <a:gd name="adj1" fmla="val 2970"/>
              <a:gd name="adj2" fmla="val 13394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4" name="Konuşma Balonu: Dikdörtgen 43">
            <a:extLst>
              <a:ext uri="{FF2B5EF4-FFF2-40B4-BE49-F238E27FC236}">
                <a16:creationId xmlns:a16="http://schemas.microsoft.com/office/drawing/2014/main" id="{B671B3E5-A224-A644-6E83-B3B0E5ACF491}"/>
              </a:ext>
            </a:extLst>
          </p:cNvPr>
          <p:cNvSpPr/>
          <p:nvPr/>
        </p:nvSpPr>
        <p:spPr>
          <a:xfrm rot="10800000">
            <a:off x="3642006" y="3995394"/>
            <a:ext cx="1798672" cy="537932"/>
          </a:xfrm>
          <a:prstGeom prst="wedgeRectCallout">
            <a:avLst>
              <a:gd name="adj1" fmla="val -11715"/>
              <a:gd name="adj2" fmla="val -1295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5" name="Metin kutusu 44">
            <a:hlinkClick r:id="rId4" action="ppaction://hlinksldjump"/>
            <a:extLst>
              <a:ext uri="{FF2B5EF4-FFF2-40B4-BE49-F238E27FC236}">
                <a16:creationId xmlns:a16="http://schemas.microsoft.com/office/drawing/2014/main" id="{2EC92293-8891-8DE0-8E78-3D5FD805B3A8}"/>
              </a:ext>
            </a:extLst>
          </p:cNvPr>
          <p:cNvSpPr txBox="1"/>
          <p:nvPr/>
        </p:nvSpPr>
        <p:spPr>
          <a:xfrm>
            <a:off x="9413884" y="1370687"/>
            <a:ext cx="1459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1"/>
                </a:solidFill>
              </a:rPr>
              <a:t>Net Bakiyenin (Borç-Alacak Bulunduğu Kısım</a:t>
            </a:r>
          </a:p>
        </p:txBody>
      </p:sp>
    </p:spTree>
    <p:extLst>
      <p:ext uri="{BB962C8B-B14F-4D97-AF65-F5344CB8AC3E}">
        <p14:creationId xmlns:p14="http://schemas.microsoft.com/office/powerpoint/2010/main" val="334618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979325-FB48-F3CC-803C-FB78F712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615" y="624097"/>
            <a:ext cx="4486656" cy="1141497"/>
          </a:xfrm>
        </p:spPr>
        <p:txBody>
          <a:bodyPr/>
          <a:lstStyle/>
          <a:p>
            <a:r>
              <a:rPr lang="tr-TR" dirty="0"/>
              <a:t>App.js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1E2AFF-4B1D-20F7-8B01-E592DDE6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920" y="75976"/>
            <a:ext cx="4815840" cy="5248656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App.js içerisinde </a:t>
            </a:r>
            <a:r>
              <a:rPr lang="tr-TR" dirty="0" err="1"/>
              <a:t>router-dom</a:t>
            </a:r>
            <a:r>
              <a:rPr lang="tr-TR" dirty="0"/>
              <a:t> ile eklediğimiz Giriş sayfasından  uygulama sayfasına geçiyoruz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432EBEE-5D45-74CF-8A7E-737261E35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95C0E78-1530-FFCE-BF42-391069420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86" y="2420760"/>
            <a:ext cx="4320914" cy="294919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6C38045-E189-CF07-75AF-6EE7246D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240"/>
            <a:ext cx="1234547" cy="5959356"/>
          </a:xfrm>
          <a:prstGeom prst="rect">
            <a:avLst/>
          </a:prstGeom>
        </p:spPr>
      </p:pic>
      <p:sp>
        <p:nvSpPr>
          <p:cNvPr id="10" name="Ok: Aşağı 9">
            <a:extLst>
              <a:ext uri="{FF2B5EF4-FFF2-40B4-BE49-F238E27FC236}">
                <a16:creationId xmlns:a16="http://schemas.microsoft.com/office/drawing/2014/main" id="{09CDF9E6-15EF-72F2-D65C-17552759B854}"/>
              </a:ext>
            </a:extLst>
          </p:cNvPr>
          <p:cNvSpPr/>
          <p:nvPr/>
        </p:nvSpPr>
        <p:spPr>
          <a:xfrm>
            <a:off x="8925560" y="3895358"/>
            <a:ext cx="416560" cy="597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1E5F20A2-D6D7-406F-FEB4-5E4013E0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40" y="4571563"/>
            <a:ext cx="4744720" cy="215119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E00B63C9-1BF2-EF67-EF12-D88633B9B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663" y="1592453"/>
            <a:ext cx="4737055" cy="22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2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97E7B-E3F1-F09D-9232-8BCF2B2D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332"/>
            <a:ext cx="4486656" cy="1141497"/>
          </a:xfrm>
        </p:spPr>
        <p:txBody>
          <a:bodyPr/>
          <a:lstStyle/>
          <a:p>
            <a:r>
              <a:rPr lang="tr-TR" dirty="0"/>
              <a:t>MAİNMENU.JS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CB854-450C-7E6F-879E-E6075048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</a:t>
            </a:r>
            <a:r>
              <a:rPr lang="tr-TR" dirty="0" err="1"/>
              <a:t>componentimizde</a:t>
            </a:r>
            <a:r>
              <a:rPr lang="tr-TR" dirty="0"/>
              <a:t> </a:t>
            </a:r>
            <a:r>
              <a:rPr lang="tr-TR" dirty="0" err="1"/>
              <a:t>DummyData</a:t>
            </a:r>
            <a:r>
              <a:rPr lang="tr-TR" dirty="0"/>
              <a:t>’ da bulunan veriler ile  ‘New </a:t>
            </a:r>
            <a:r>
              <a:rPr lang="tr-TR" dirty="0" err="1"/>
              <a:t>Records</a:t>
            </a:r>
            <a:r>
              <a:rPr lang="tr-TR" dirty="0"/>
              <a:t>’ </a:t>
            </a:r>
            <a:r>
              <a:rPr lang="tr-TR" dirty="0" err="1"/>
              <a:t>componenti</a:t>
            </a:r>
            <a:r>
              <a:rPr lang="tr-TR" dirty="0"/>
              <a:t> ile yeni eklenen verileri birleştirerek ‘</a:t>
            </a:r>
            <a:r>
              <a:rPr lang="tr-TR" dirty="0" err="1"/>
              <a:t>Records</a:t>
            </a:r>
            <a:r>
              <a:rPr lang="tr-TR" dirty="0"/>
              <a:t>’ </a:t>
            </a:r>
            <a:r>
              <a:rPr lang="tr-TR" dirty="0" err="1"/>
              <a:t>componentine</a:t>
            </a:r>
            <a:r>
              <a:rPr lang="tr-TR" dirty="0"/>
              <a:t> yolluyoruz </a:t>
            </a:r>
          </a:p>
          <a:p>
            <a:endParaRPr lang="tr-TR" dirty="0"/>
          </a:p>
          <a:p>
            <a:r>
              <a:rPr lang="tr-TR" dirty="0"/>
              <a:t>.Net Bakiyenin Sayfanın en üstünde yazmasından ötürü ‘Net-</a:t>
            </a:r>
            <a:r>
              <a:rPr lang="tr-TR" dirty="0" err="1"/>
              <a:t>box</a:t>
            </a:r>
            <a:r>
              <a:rPr lang="tr-TR" dirty="0"/>
              <a:t>’ içerisinde gerçekleşen  ‘Seçilen yıla göre: Alacak-Borç’ </a:t>
            </a:r>
            <a:r>
              <a:rPr lang="tr-TR" dirty="0" err="1"/>
              <a:t>fonksiyonunuda</a:t>
            </a:r>
            <a:r>
              <a:rPr lang="tr-TR" dirty="0"/>
              <a:t> bu sayfada gerçekleştirip yazdırıyoruz.	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DF5A24C-C197-9944-3F11-1DA872AC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C29E296-F703-531A-A4B9-C573E396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63" y="1422171"/>
            <a:ext cx="4084674" cy="5273497"/>
          </a:xfrm>
          <a:prstGeom prst="rect">
            <a:avLst/>
          </a:prstGeom>
        </p:spPr>
      </p:pic>
      <p:cxnSp>
        <p:nvCxnSpPr>
          <p:cNvPr id="10" name="Düz Ok Bağlayıcısı 9">
            <a:hlinkClick r:id="rId3" action="ppaction://hlinksldjump"/>
            <a:extLst>
              <a:ext uri="{FF2B5EF4-FFF2-40B4-BE49-F238E27FC236}">
                <a16:creationId xmlns:a16="http://schemas.microsoft.com/office/drawing/2014/main" id="{6B0055D6-0386-F69E-E72A-8251CE1EA527}"/>
              </a:ext>
            </a:extLst>
          </p:cNvPr>
          <p:cNvCxnSpPr>
            <a:cxnSpLocks/>
          </p:cNvCxnSpPr>
          <p:nvPr/>
        </p:nvCxnSpPr>
        <p:spPr>
          <a:xfrm>
            <a:off x="3828287" y="2479040"/>
            <a:ext cx="3169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Ok Bağlayıcısı 12">
            <a:hlinkClick r:id="rId4" action="ppaction://hlinksldjump"/>
            <a:extLst>
              <a:ext uri="{FF2B5EF4-FFF2-40B4-BE49-F238E27FC236}">
                <a16:creationId xmlns:a16="http://schemas.microsoft.com/office/drawing/2014/main" id="{72E9ABD8-C325-3FE9-ABD7-9486A8FDBD01}"/>
              </a:ext>
            </a:extLst>
          </p:cNvPr>
          <p:cNvCxnSpPr>
            <a:cxnSpLocks/>
          </p:cNvCxnSpPr>
          <p:nvPr/>
        </p:nvCxnSpPr>
        <p:spPr>
          <a:xfrm flipH="1">
            <a:off x="1115568" y="5252720"/>
            <a:ext cx="245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>
            <a:hlinkClick r:id="rId5" action="ppaction://hlinksldjump"/>
            <a:extLst>
              <a:ext uri="{FF2B5EF4-FFF2-40B4-BE49-F238E27FC236}">
                <a16:creationId xmlns:a16="http://schemas.microsoft.com/office/drawing/2014/main" id="{03A372D0-D29B-ED2F-AD23-E4952DA728E3}"/>
              </a:ext>
            </a:extLst>
          </p:cNvPr>
          <p:cNvCxnSpPr>
            <a:cxnSpLocks/>
          </p:cNvCxnSpPr>
          <p:nvPr/>
        </p:nvCxnSpPr>
        <p:spPr>
          <a:xfrm flipH="1">
            <a:off x="1115568" y="5364480"/>
            <a:ext cx="245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4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97E7B-E3F1-F09D-9232-8BCF2B2D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332"/>
            <a:ext cx="4486656" cy="1141497"/>
          </a:xfrm>
        </p:spPr>
        <p:txBody>
          <a:bodyPr/>
          <a:lstStyle/>
          <a:p>
            <a:r>
              <a:rPr lang="tr-TR" dirty="0"/>
              <a:t>DUMMYdata.JS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CB854-450C-7E6F-879E-E6075048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</a:t>
            </a:r>
            <a:r>
              <a:rPr lang="tr-TR" dirty="0" err="1"/>
              <a:t>componentimizde</a:t>
            </a:r>
            <a:r>
              <a:rPr lang="tr-TR" dirty="0"/>
              <a:t> Uygulamada örnek oluşturması için kullanılan </a:t>
            </a:r>
            <a:r>
              <a:rPr lang="tr-TR" dirty="0" err="1"/>
              <a:t>hardcoded</a:t>
            </a:r>
            <a:r>
              <a:rPr lang="tr-TR" dirty="0"/>
              <a:t> kayıtlar bulunmaktadır.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4EAD3CB-CB19-A69F-44C9-A878FA36E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36" y="1649559"/>
            <a:ext cx="2640424" cy="47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17555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100"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160</TotalTime>
  <Words>462</Words>
  <Application>Microsoft Office PowerPoint</Application>
  <PresentationFormat>Geniş ekran</PresentationFormat>
  <Paragraphs>62</Paragraphs>
  <Slides>16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Paket</vt:lpstr>
      <vt:lpstr>Kalamoza DEFTERİ</vt:lpstr>
      <vt:lpstr>Uygulama tanımı</vt:lpstr>
      <vt:lpstr>giriş ekranı</vt:lpstr>
      <vt:lpstr>Uygulama ekranı</vt:lpstr>
      <vt:lpstr>PowerPoint Sunusu</vt:lpstr>
      <vt:lpstr>PowerPoint Sunusu</vt:lpstr>
      <vt:lpstr>App.js</vt:lpstr>
      <vt:lpstr>MAİNMENU.JS</vt:lpstr>
      <vt:lpstr>DUMMYdata.JS</vt:lpstr>
      <vt:lpstr>New Records.JS</vt:lpstr>
      <vt:lpstr>NEW recordsform.JS</vt:lpstr>
      <vt:lpstr>records.JS</vt:lpstr>
      <vt:lpstr>title.JS</vt:lpstr>
      <vt:lpstr>kalamozalist.JS</vt:lpstr>
      <vt:lpstr>Kalamozaİtems.JS</vt:lpstr>
      <vt:lpstr>Teşekkürler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Kalamoza DEFTERİ</dc:title>
  <dc:creator>doğukan dinler</dc:creator>
  <cp:lastModifiedBy>doğukan dinler</cp:lastModifiedBy>
  <cp:revision>2</cp:revision>
  <dcterms:created xsi:type="dcterms:W3CDTF">2022-06-09T07:04:19Z</dcterms:created>
  <dcterms:modified xsi:type="dcterms:W3CDTF">2022-06-09T09:46:04Z</dcterms:modified>
</cp:coreProperties>
</file>